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422" r:id="rId3"/>
    <p:sldId id="488" r:id="rId4"/>
    <p:sldId id="491" r:id="rId5"/>
    <p:sldId id="492" r:id="rId6"/>
    <p:sldId id="493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47" r:id="rId16"/>
    <p:sldId id="425" r:id="rId17"/>
    <p:sldId id="424" r:id="rId18"/>
    <p:sldId id="376" r:id="rId19"/>
    <p:sldId id="320" r:id="rId20"/>
    <p:sldId id="325" r:id="rId21"/>
    <p:sldId id="328" r:id="rId22"/>
    <p:sldId id="428" r:id="rId23"/>
    <p:sldId id="433" r:id="rId24"/>
    <p:sldId id="432" r:id="rId25"/>
    <p:sldId id="444" r:id="rId26"/>
    <p:sldId id="482" r:id="rId27"/>
    <p:sldId id="470" r:id="rId28"/>
    <p:sldId id="404" r:id="rId29"/>
    <p:sldId id="435" r:id="rId30"/>
    <p:sldId id="436" r:id="rId31"/>
    <p:sldId id="437" r:id="rId32"/>
    <p:sldId id="438" r:id="rId33"/>
    <p:sldId id="439" r:id="rId34"/>
    <p:sldId id="441" r:id="rId35"/>
    <p:sldId id="443" r:id="rId36"/>
    <p:sldId id="446" r:id="rId37"/>
    <p:sldId id="453" r:id="rId38"/>
    <p:sldId id="454" r:id="rId39"/>
    <p:sldId id="456" r:id="rId40"/>
    <p:sldId id="457" r:id="rId41"/>
    <p:sldId id="461" r:id="rId42"/>
    <p:sldId id="462" r:id="rId43"/>
    <p:sldId id="484" r:id="rId44"/>
    <p:sldId id="442" r:id="rId45"/>
    <p:sldId id="494" r:id="rId46"/>
    <p:sldId id="467" r:id="rId47"/>
    <p:sldId id="465" r:id="rId48"/>
    <p:sldId id="466" r:id="rId49"/>
    <p:sldId id="476" r:id="rId50"/>
    <p:sldId id="477" r:id="rId51"/>
    <p:sldId id="468" r:id="rId52"/>
    <p:sldId id="469" r:id="rId53"/>
    <p:sldId id="479" r:id="rId54"/>
    <p:sldId id="480" r:id="rId55"/>
    <p:sldId id="481" r:id="rId56"/>
    <p:sldId id="475" r:id="rId57"/>
    <p:sldId id="483" r:id="rId58"/>
    <p:sldId id="485" r:id="rId59"/>
    <p:sldId id="486" r:id="rId60"/>
    <p:sldId id="402" r:id="rId61"/>
    <p:sldId id="487" r:id="rId62"/>
    <p:sldId id="445" r:id="rId63"/>
    <p:sldId id="403" r:id="rId64"/>
    <p:sldId id="452" r:id="rId65"/>
    <p:sldId id="471" r:id="rId66"/>
    <p:sldId id="472" r:id="rId67"/>
    <p:sldId id="495" r:id="rId68"/>
    <p:sldId id="49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FF6600"/>
    <a:srgbClr val="0000FF"/>
    <a:srgbClr val="8E0000"/>
    <a:srgbClr val="CC00FF"/>
    <a:srgbClr val="008000"/>
    <a:srgbClr val="000000"/>
    <a:srgbClr val="FDAC3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3143" autoAdjust="0"/>
  </p:normalViewPr>
  <p:slideViewPr>
    <p:cSldViewPr>
      <p:cViewPr varScale="1">
        <p:scale>
          <a:sx n="74" d="100"/>
          <a:sy n="74" d="100"/>
        </p:scale>
        <p:origin x="-16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0960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2476" y="684522"/>
            <a:ext cx="3054869" cy="114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646331"/>
            <a:ext cx="152400" cy="42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1699566"/>
            <a:ext cx="2973393" cy="20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1524000"/>
            <a:ext cx="1014369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4897" y="6183868"/>
            <a:ext cx="2775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</a:t>
            </a:r>
            <a:r>
              <a:rPr lang="en-US" baseline="30000" dirty="0" smtClean="0">
                <a:solidFill>
                  <a:schemeClr val="bg1"/>
                </a:solidFill>
              </a:rPr>
              <a:t>++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→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Ba</a:t>
            </a:r>
            <a:r>
              <a:rPr lang="en-US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expected in LXe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</a:t>
            </a:r>
            <a:r>
              <a:rPr lang="en-US" baseline="30000" dirty="0" smtClean="0"/>
              <a:t>+</a:t>
            </a:r>
            <a:r>
              <a:rPr lang="en-US" dirty="0" smtClean="0"/>
              <a:t>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utline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32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</a:t>
            </a:r>
            <a:r>
              <a:rPr lang="en-US" sz="2200" dirty="0" smtClean="0"/>
              <a:t>11-50 </a:t>
            </a:r>
            <a:r>
              <a:rPr lang="en-US" sz="2200" dirty="0" smtClean="0"/>
              <a:t>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79" name="Rectangle 178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1" name="Double Wave 180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Double Wave 181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Double Wave 193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318172" y="3665011"/>
            <a:ext cx="510628" cy="2656849"/>
            <a:chOff x="801688" y="4635929"/>
            <a:chExt cx="510628" cy="2656849"/>
          </a:xfrm>
        </p:grpSpPr>
        <p:sp>
          <p:nvSpPr>
            <p:cNvPr id="130" name="Rectangle 129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6" name="Double Wave 155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ouble Wave 160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uble Wave 174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0270" y="4267200"/>
            <a:ext cx="32004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859" y="4309056"/>
            <a:ext cx="2590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Very small mass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C00000"/>
                </a:solidFill>
              </a:rPr>
              <a:t>Interact only via weak force (and gravity)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901197" y="3200009"/>
            <a:ext cx="134541" cy="111161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810000" y="343264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Vibrational states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820" y="1572768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~40 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1371600"/>
            <a:ext cx="5144530" cy="3906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2552" y="76200"/>
            <a:ext cx="63282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/>
              <a:t>Neutrinos in the Standard Model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475470" y="1371600"/>
            <a:ext cx="3505200" cy="28956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75470" y="4267200"/>
            <a:ext cx="3505200" cy="101126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410" y="195752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Charged particles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08670" y="23268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9070" y="2667000"/>
            <a:ext cx="14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</a:rPr>
              <a:t>anti-particles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05" y="447212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electric charge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48965" y="4841452"/>
            <a:ext cx="304800" cy="34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1227" y="5181600"/>
            <a:ext cx="16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Distinct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</a:rPr>
              <a:t>anti-particles??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5827931"/>
            <a:ext cx="4191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Neutrinos could be Majorana particles, where particle = anti-particle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7578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2840989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3527887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54409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527005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46449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5297269"/>
            <a:ext cx="41148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</a:t>
            </a:r>
            <a:r>
              <a:rPr lang="en-US" dirty="0" smtClean="0">
                <a:solidFill>
                  <a:srgbClr val="C00000"/>
                </a:solidFill>
              </a:rPr>
              <a:t>cycle w/ these peaks.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2" y="4372105"/>
            <a:ext cx="3437124" cy="2441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66800" y="4572000"/>
            <a:ext cx="180255" cy="26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2157" y="0"/>
            <a:ext cx="383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</a:t>
            </a:r>
            <a:r>
              <a:rPr lang="en-US" sz="2000" dirty="0" smtClean="0">
                <a:solidFill>
                  <a:srgbClr val="0070C0"/>
                </a:solidFill>
              </a:rPr>
              <a:t>inexpensive </a:t>
            </a:r>
            <a:r>
              <a:rPr lang="en-US" sz="2000" dirty="0" smtClean="0">
                <a:solidFill>
                  <a:srgbClr val="0070C0"/>
                </a:solidFill>
              </a:rPr>
              <a:t>and </a:t>
            </a:r>
            <a:r>
              <a:rPr lang="en-US" sz="2000" dirty="0" smtClean="0">
                <a:solidFill>
                  <a:srgbClr val="0070C0"/>
                </a:solidFill>
              </a:rPr>
              <a:t>on-hand </a:t>
            </a:r>
            <a:r>
              <a:rPr lang="en-US" sz="2000" dirty="0" smtClean="0">
                <a:solidFill>
                  <a:srgbClr val="0070C0"/>
                </a:solidFill>
              </a:rPr>
              <a:t>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2516371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5152072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120944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Ba</a:t>
            </a:r>
            <a:r>
              <a:rPr lang="en-US" baseline="30000" dirty="0" smtClean="0">
                <a:solidFill>
                  <a:srgbClr val="0070C0"/>
                </a:solidFill>
              </a:rPr>
              <a:t>+</a:t>
            </a:r>
            <a:r>
              <a:rPr lang="en-US" dirty="0" smtClean="0">
                <a:solidFill>
                  <a:srgbClr val="0070C0"/>
                </a:solidFill>
              </a:rPr>
              <a:t> in vacuum: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704671"/>
            <a:ext cx="50867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Unknown:  will some daughters remain ionized?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76% of beta decay daughters of </a:t>
            </a:r>
            <a:r>
              <a:rPr lang="en-US" baseline="30000" dirty="0" smtClean="0">
                <a:solidFill>
                  <a:srgbClr val="C00000"/>
                </a:solidFill>
              </a:rPr>
              <a:t>214</a:t>
            </a:r>
            <a:r>
              <a:rPr lang="en-US" dirty="0" smtClean="0">
                <a:solidFill>
                  <a:srgbClr val="C00000"/>
                </a:solidFill>
              </a:rPr>
              <a:t>Pb remain ionized in EXO-200 (</a:t>
            </a:r>
            <a:r>
              <a:rPr lang="en-US" i="1" dirty="0" smtClean="0">
                <a:solidFill>
                  <a:srgbClr val="C00000"/>
                </a:solidFill>
              </a:rPr>
              <a:t>Phys. Rev. C </a:t>
            </a:r>
            <a:r>
              <a:rPr lang="en-US" b="1" dirty="0" smtClean="0">
                <a:solidFill>
                  <a:srgbClr val="C00000"/>
                </a:solidFill>
              </a:rPr>
              <a:t>92</a:t>
            </a:r>
            <a:r>
              <a:rPr lang="en-US" dirty="0" smtClean="0">
                <a:solidFill>
                  <a:srgbClr val="C00000"/>
                </a:solidFill>
              </a:rPr>
              <a:t> (2015))</a:t>
            </a:r>
          </a:p>
          <a:p>
            <a:pPr marL="342900" indent="-342900">
              <a:buAutoNum type="alphaLcParenR"/>
            </a:pPr>
            <a:r>
              <a:rPr lang="en-US" dirty="0" smtClean="0">
                <a:solidFill>
                  <a:srgbClr val="C00000"/>
                </a:solidFill>
              </a:rPr>
              <a:t>Remain ionized in SXe on probe?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4922837"/>
            <a:ext cx="4719815" cy="147796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51626" y="2700698"/>
            <a:ext cx="2187574" cy="2133599"/>
            <a:chOff x="2438400" y="791086"/>
            <a:chExt cx="4267200" cy="416191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92656" y="1216153"/>
              <a:ext cx="685799" cy="3319272"/>
            </a:xfrm>
            <a:prstGeom prst="rect">
              <a:avLst/>
            </a:prstGeom>
            <a:solidFill>
              <a:srgbClr val="0099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62785" y="3374886"/>
            <a:ext cx="20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These use a 590-nm band-pass filter: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224" y="49237"/>
            <a:ext cx="6401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Laser,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62321"/>
            <a:ext cx="4952999" cy="4057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425" y="-36731"/>
            <a:ext cx="8258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Neutrino Oscillation:  neutrinos have mass!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1764" y="533400"/>
            <a:ext cx="191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(2015 Nobel prize)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280" y="3784937"/>
            <a:ext cx="364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Oscillation experiments have measured difference between squares of neutrino masses: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04222" y="1611868"/>
            <a:ext cx="393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possible neutrino mass hierarchies: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0400" y="5562600"/>
            <a:ext cx="16002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069" y="5083314"/>
            <a:ext cx="233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Absolute mass scale yet unknown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Neutrinos interact as flavor states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US" sz="2000" dirty="0" smtClean="0"/>
                  <a:t>which are different from stationary mass states:</a:t>
                </a:r>
              </a:p>
              <a:p>
                <a:pPr algn="ctr"/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0" y="1600200"/>
                <a:ext cx="3953720" cy="1754326"/>
              </a:xfrm>
              <a:prstGeom prst="rect">
                <a:avLst/>
              </a:prstGeom>
              <a:blipFill rotWithShape="1">
                <a:blip r:embed="rId3"/>
                <a:stretch>
                  <a:fillRect t="-17073" r="-770" b="-50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70C0"/>
                    </a:solidFill>
                  </a:rPr>
                  <a:t>Oscillation in time between </a:t>
                </a:r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𝑒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µ</m:t>
                    </m:r>
                  </m:oMath>
                </a14:m>
                <a:r>
                  <a:rPr lang="en-US" sz="20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sz="2000" i="1" baseline="-2500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01" y="838200"/>
                <a:ext cx="400340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74" t="-7692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2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90600"/>
            <a:ext cx="3207721" cy="312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087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6172200" y="372362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1976302" y="372362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819400" y="1600200"/>
            <a:ext cx="838200" cy="2362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19801" y="3228320"/>
            <a:ext cx="533399" cy="734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2366834"/>
            <a:ext cx="22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hour pre-bleaching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619-nm Fluorescence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49237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5" y="2356485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85" y="1905000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laser by scanning focusing lens: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969156" y="2667000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1791" y="1905000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camera exposure is for a position in a grid: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828800" y="3390900"/>
            <a:ext cx="381000" cy="14859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20244" y="3810000"/>
            <a:ext cx="689556" cy="1066800"/>
          </a:xfrm>
          <a:prstGeom prst="straightConnector1">
            <a:avLst/>
          </a:prstGeom>
          <a:ln w="381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9839" y="4876800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translation stages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99632" y="3075432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596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62800" y="3709416"/>
            <a:ext cx="201168" cy="201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54000">
              <a:srgbClr val="FF0000">
                <a:alpha val="40000"/>
              </a:srgb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400" y="3997817"/>
            <a:ext cx="178623" cy="5004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317385" y="3311842"/>
            <a:ext cx="344778" cy="1186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1837" y="4648200"/>
            <a:ext cx="275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peaks as laser moves over single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61" y="3708633"/>
            <a:ext cx="2844561" cy="276836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26706" y="3745123"/>
            <a:ext cx="4131900" cy="3036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6043" y="49237"/>
            <a:ext cx="503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First Attempts at Scanned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13433"/>
            <a:ext cx="23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Step-to-step variation in surface BG competes w/ single-atom signal level: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550923"/>
            <a:ext cx="9144000" cy="2157657"/>
            <a:chOff x="0" y="550923"/>
            <a:chExt cx="9144000" cy="2157657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609600"/>
              <a:ext cx="9144000" cy="2098980"/>
              <a:chOff x="0" y="609600"/>
              <a:chExt cx="9144000" cy="20989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39" y="609600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610271"/>
                <a:ext cx="2156061" cy="209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939" y="609600"/>
                <a:ext cx="2156061" cy="2098309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2400" y="6858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4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00600" y="68580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239000" y="774342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8077" y="572457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0.48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14900" y="550923"/>
              <a:ext cx="1534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0.63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47586" y="550923"/>
              <a:ext cx="1417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≤ 5.7 Ba/step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572457"/>
              <a:ext cx="88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CC"/>
                  </a:solidFill>
                </a:rPr>
                <a:t>Xe-only</a:t>
              </a:r>
              <a:endParaRPr lang="en-US" dirty="0">
                <a:solidFill>
                  <a:srgbClr val="0000CC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625" y="3047931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Trend-line single-Ba signal level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10000" y="3417263"/>
            <a:ext cx="0" cy="3927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0487" y="3276600"/>
            <a:ext cx="16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(10-s exposure)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6706" y="3745123"/>
            <a:ext cx="413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Need to reduce surface background:</a:t>
            </a:r>
          </a:p>
          <a:p>
            <a:pPr marL="342900" indent="-342900">
              <a:buAutoNum type="arabicParenR"/>
            </a:pPr>
            <a:r>
              <a:rPr lang="en-US" dirty="0" smtClean="0"/>
              <a:t>Separation by fluorescence lifetimes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Acid etching</a:t>
            </a:r>
          </a:p>
          <a:p>
            <a:pPr marL="342900" indent="-342900">
              <a:buAutoNum type="arabicParenR"/>
            </a:pPr>
            <a:r>
              <a:rPr lang="en-US" dirty="0" smtClean="0"/>
              <a:t>Synchronize laser gating w/ vibrations: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b="7379"/>
          <a:stretch/>
        </p:blipFill>
        <p:spPr>
          <a:xfrm>
            <a:off x="5643038" y="4964434"/>
            <a:ext cx="2586562" cy="16716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 rot="618575">
            <a:off x="7221898" y="5558845"/>
            <a:ext cx="876300" cy="73948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50292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×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51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283388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498" y="76200"/>
            <a:ext cx="6703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Neutrinoless </a:t>
            </a:r>
            <a:r>
              <a:rPr lang="en-US" sz="3200" dirty="0" smtClean="0">
                <a:solidFill>
                  <a:srgbClr val="C00000"/>
                </a:solidFill>
              </a:rPr>
              <a:t>Double Beta Decay</a:t>
            </a:r>
            <a:r>
              <a:rPr lang="en-US" sz="3200" i="1" dirty="0" smtClean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(0</a:t>
            </a:r>
            <a:r>
              <a:rPr lang="el-GR" sz="3200" dirty="0" smtClean="0">
                <a:solidFill>
                  <a:srgbClr val="C00000"/>
                </a:solidFill>
              </a:rPr>
              <a:t>νββ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88"/>
          <p:cNvSpPr txBox="1">
            <a:spLocks/>
          </p:cNvSpPr>
          <p:nvPr/>
        </p:nvSpPr>
        <p:spPr>
          <a:xfrm>
            <a:off x="3900685" y="1295400"/>
            <a:ext cx="4786115" cy="3808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Observation would  demonstrate Majorana nature of neutrinos</a:t>
            </a:r>
          </a:p>
          <a:p>
            <a:r>
              <a:rPr lang="en-US" sz="2400" dirty="0" smtClean="0"/>
              <a:t>Violates lepton number conservation</a:t>
            </a:r>
          </a:p>
          <a:p>
            <a:r>
              <a:rPr lang="en-US" sz="2400" dirty="0" smtClean="0"/>
              <a:t>Could provide measurement of absolute neutrino mass: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effective Majorana neutrino mass is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 baseline="-25000">
                            <a:latin typeface="Cambria Math"/>
                          </a:rPr>
                          <m:t>𝑒𝑖</m:t>
                        </m:r>
                        <m:r>
                          <a:rPr lang="en-US" i="1" baseline="30000">
                            <a:latin typeface="Cambria Math"/>
                          </a:rPr>
                          <m:t>2 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4237288" cy="923651"/>
              </a:xfrm>
              <a:prstGeom prst="rect">
                <a:avLst/>
              </a:prstGeom>
              <a:blipFill rotWithShape="1">
                <a:blip r:embed="rId4"/>
                <a:stretch>
                  <a:fillRect l="-1295" t="-18421" r="-144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924282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94" r="-57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Spectroscopy of Ba in SXe has been studied with attention to:</a:t>
            </a:r>
          </a:p>
          <a:p>
            <a:pPr lvl="2"/>
            <a:r>
              <a:rPr lang="en-US" dirty="0" smtClean="0"/>
              <a:t>Temperature history effects</a:t>
            </a:r>
          </a:p>
          <a:p>
            <a:pPr lvl="2"/>
            <a:r>
              <a:rPr lang="en-US" dirty="0" smtClean="0"/>
              <a:t>Bleaching</a:t>
            </a:r>
          </a:p>
          <a:p>
            <a:r>
              <a:rPr lang="en-US" dirty="0" smtClean="0"/>
              <a:t>Imaging of Ba in SXe w/ sensitivity to:</a:t>
            </a:r>
          </a:p>
          <a:p>
            <a:pPr lvl="2"/>
            <a:r>
              <a:rPr lang="en-US" dirty="0" smtClean="0"/>
              <a:t>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 atoms w/ 619-nm line!</a:t>
            </a:r>
          </a:p>
          <a:p>
            <a:r>
              <a:rPr lang="en-US" dirty="0" smtClean="0"/>
              <a:t>Single-atom level sensitivity is a major step toward Ba tagging in nEXO, and the future of neutrino physics!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2831812"/>
            <a:ext cx="908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Thx!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1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0" y="1485628"/>
            <a:ext cx="5839640" cy="38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0"/>
            <a:ext cx="704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98" y="1833266"/>
            <a:ext cx="1901887" cy="2301282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60658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l-GR" sz="2400" dirty="0" smtClean="0">
                <a:solidFill>
                  <a:srgbClr val="FF0000"/>
                </a:solidFill>
              </a:rPr>
              <a:t>νββ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745" y="137160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2</a:t>
            </a:r>
            <a:r>
              <a:rPr lang="el-GR" sz="2400" dirty="0" smtClean="0">
                <a:solidFill>
                  <a:srgbClr val="0000CC"/>
                </a:solidFill>
              </a:rPr>
              <a:t>νββ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1" y="1829497"/>
            <a:ext cx="1905000" cy="2305050"/>
            <a:chOff x="381001" y="1829497"/>
            <a:chExt cx="1905000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829497"/>
              <a:ext cx="1905000" cy="2305050"/>
            </a:xfrm>
            <a:prstGeom prst="rect">
              <a:avLst/>
            </a:prstGeom>
            <a:ln w="31750">
              <a:solidFill>
                <a:srgbClr val="0000CC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034451" y="29788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4451" y="266223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~170-kg</a:t>
            </a:r>
            <a:r>
              <a:rPr lang="en-US" dirty="0" smtClean="0"/>
              <a:t>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251197</TotalTime>
  <Words>2720</Words>
  <Application>Microsoft Office PowerPoint</Application>
  <PresentationFormat>On-screen Show (4:3)</PresentationFormat>
  <Paragraphs>580</Paragraphs>
  <Slides>68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1847</cp:revision>
  <dcterms:created xsi:type="dcterms:W3CDTF">2012-10-02T17:04:30Z</dcterms:created>
  <dcterms:modified xsi:type="dcterms:W3CDTF">2015-12-04T04:35:51Z</dcterms:modified>
</cp:coreProperties>
</file>